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7" r:id="rId3"/>
    <p:sldId id="301" r:id="rId4"/>
    <p:sldId id="302" r:id="rId5"/>
    <p:sldId id="303" r:id="rId6"/>
    <p:sldId id="304" r:id="rId7"/>
    <p:sldId id="307" r:id="rId8"/>
    <p:sldId id="306" r:id="rId9"/>
    <p:sldId id="308" r:id="rId10"/>
    <p:sldId id="309" r:id="rId11"/>
    <p:sldId id="305" r:id="rId12"/>
    <p:sldId id="276" r:id="rId13"/>
  </p:sldIdLst>
  <p:sldSz cx="12192000" cy="6858000"/>
  <p:notesSz cx="6648450" cy="97742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76B4"/>
    <a:srgbClr val="2F5897"/>
    <a:srgbClr val="E7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55" autoAdjust="0"/>
    <p:restoredTop sz="93786" autoAdjust="0"/>
  </p:normalViewPr>
  <p:slideViewPr>
    <p:cSldViewPr>
      <p:cViewPr varScale="1">
        <p:scale>
          <a:sx n="105" d="100"/>
          <a:sy n="105" d="100"/>
        </p:scale>
        <p:origin x="894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295010969383734E-3"/>
          <c:y val="1.881242261786464E-2"/>
          <c:w val="0.99552861671972848"/>
          <c:h val="0.980312379019479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Перечень разделов проектной документации по ПП № 87</c:v>
                </c:pt>
              </c:strCache>
            </c:strRef>
          </c:tx>
          <c:spPr>
            <a:solidFill>
              <a:srgbClr val="6076B4"/>
            </a:solidFill>
          </c:spPr>
          <c:explosion val="17"/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rgbClr val="6076B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rgbClr val="6076B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rgbClr val="6076B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rgbClr val="6076B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rgbClr val="6076B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bubble3D val="0"/>
            <c:spPr>
              <a:solidFill>
                <a:srgbClr val="6076B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7"/>
            <c:bubble3D val="0"/>
            <c:spPr>
              <a:solidFill>
                <a:srgbClr val="6076B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8"/>
            <c:bubble3D val="0"/>
            <c:spPr>
              <a:solidFill>
                <a:srgbClr val="6076B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9"/>
            <c:bubble3D val="0"/>
            <c:spPr>
              <a:solidFill>
                <a:srgbClr val="6076B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0"/>
            <c:bubble3D val="0"/>
            <c:spPr>
              <a:solidFill>
                <a:srgbClr val="6076B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1"/>
            <c:bubble3D val="0"/>
            <c:spPr>
              <a:solidFill>
                <a:srgbClr val="6076B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2"/>
            <c:bubble3D val="0"/>
            <c:spPr>
              <a:solidFill>
                <a:srgbClr val="6076B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3"/>
            <c:bubble3D val="0"/>
            <c:spPr>
              <a:solidFill>
                <a:srgbClr val="6076B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4"/>
            <c:bubble3D val="0"/>
            <c:spPr>
              <a:solidFill>
                <a:srgbClr val="6076B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5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6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7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8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cat>
            <c:strRef>
              <c:f>Лист1!$A$2:$A$20</c:f>
              <c:strCache>
                <c:ptCount val="19"/>
                <c:pt idx="0">
                  <c:v>Раздел 1 "Пояснительная записка"</c:v>
                </c:pt>
                <c:pt idx="1">
                  <c:v>Раздел 2 "Схема планировочной организации ЗУ"</c:v>
                </c:pt>
                <c:pt idx="2">
                  <c:v>Раздел 3 "Архитектурные решения"</c:v>
                </c:pt>
                <c:pt idx="3">
                  <c:v>Раздел 4 "Конструктивные решения и объемно-планировочные решения"</c:v>
                </c:pt>
                <c:pt idx="4">
                  <c:v>Раздел 5.1 "Система электроснабжения"</c:v>
                </c:pt>
                <c:pt idx="5">
                  <c:v>Раздел 5.2 "Система водоснабжения" Таблица1[[#Заголовки];[Продажи]]</c:v>
                </c:pt>
                <c:pt idx="6">
                  <c:v>Раздел 5.3 "Система водоотведения" Таблица1[[#Заголовки];[Продажи]]</c:v>
                </c:pt>
                <c:pt idx="7">
                  <c:v>Раздел 5.4 "Отопление, вентиляция и кондиционирование воздуха" Таблица1[[#Заголовки];[Продажи]]</c:v>
                </c:pt>
                <c:pt idx="8">
                  <c:v>Раздел 5.5 "Сети связи"</c:v>
                </c:pt>
                <c:pt idx="9">
                  <c:v>Раздел 5.6 "Система газоснабжения"</c:v>
                </c:pt>
                <c:pt idx="10">
                  <c:v>Раздел 5.7 "Технологические решения"</c:v>
                </c:pt>
                <c:pt idx="11">
                  <c:v>Раздел 6 "Проект организации строительства"</c:v>
                </c:pt>
                <c:pt idx="12">
                  <c:v>Раздел 8 "Перечень мероприятий по охране окружающей среды"</c:v>
                </c:pt>
                <c:pt idx="13">
                  <c:v>Раздел 9 "Перечень мероприятий по обеспечению пожарной безопасности"</c:v>
                </c:pt>
                <c:pt idx="14">
                  <c:v>Раздел 10_1 "Мероприятия по обеспечению соблюдения требований энергетической эффективности и требований оснащенности зданий, строений и сооружений приборами учета используемых энергетических ресурсов"</c:v>
                </c:pt>
                <c:pt idx="15">
                  <c:v>Раздел 11 "Смета на строительство объектов капитального строительства"</c:v>
                </c:pt>
                <c:pt idx="16">
                  <c:v>Раздел 12.1  "Иная документация. Перечень мероприятий по гражданской обороне, мероприятий по предупреждению чрезвычайных ситуаций природного и техногенного характера </c:v>
                </c:pt>
                <c:pt idx="17">
                  <c:v>Раздел 12.2 "Иная документация. Требования к обеспечению безопасной эксплуатации объекта капитального строительства"</c:v>
                </c:pt>
                <c:pt idx="18">
                  <c:v>Раздел 12.2 "Иная документация. Декларация промышленной безопасности"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6555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B7B1D-C9AF-40E1-BB4B-3EDFEB861802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370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Заседание рабочей группы по рассмотрению вопросов организации и проведения государственной экологической экспертизы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65550" y="928370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E3E29-64C3-4D02-925D-AF771BF75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9005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0995" cy="488713"/>
          </a:xfrm>
          <a:prstGeom prst="rect">
            <a:avLst/>
          </a:prstGeom>
        </p:spPr>
        <p:txBody>
          <a:bodyPr vert="horz" lIns="93822" tIns="46910" rIns="93822" bIns="4691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5917" y="0"/>
            <a:ext cx="2880995" cy="488713"/>
          </a:xfrm>
          <a:prstGeom prst="rect">
            <a:avLst/>
          </a:prstGeom>
        </p:spPr>
        <p:txBody>
          <a:bodyPr vert="horz" lIns="93822" tIns="46910" rIns="93822" bIns="46910" rtlCol="0"/>
          <a:lstStyle>
            <a:lvl1pPr algn="r">
              <a:defRPr sz="1200"/>
            </a:lvl1pPr>
          </a:lstStyle>
          <a:p>
            <a:fld id="{C8E220BF-3D8D-47E5-A489-AD48F08C807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35013"/>
            <a:ext cx="6511925" cy="36623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22" tIns="46910" rIns="93822" bIns="4691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845" y="4642764"/>
            <a:ext cx="5318760" cy="4398407"/>
          </a:xfrm>
          <a:prstGeom prst="rect">
            <a:avLst/>
          </a:prstGeom>
        </p:spPr>
        <p:txBody>
          <a:bodyPr vert="horz" lIns="93822" tIns="46910" rIns="93822" bIns="4691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283830"/>
            <a:ext cx="2880995" cy="488713"/>
          </a:xfrm>
          <a:prstGeom prst="rect">
            <a:avLst/>
          </a:prstGeom>
        </p:spPr>
        <p:txBody>
          <a:bodyPr vert="horz" lIns="93822" tIns="46910" rIns="93822" bIns="46910" rtlCol="0" anchor="b"/>
          <a:lstStyle>
            <a:lvl1pPr algn="l">
              <a:defRPr sz="1200"/>
            </a:lvl1pPr>
          </a:lstStyle>
          <a:p>
            <a:r>
              <a:rPr lang="ru-RU" smtClean="0"/>
              <a:t>Заседание рабочей группы по рассмотрению вопросов организации и проведения государственной экологической экспертизы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5917" y="9283830"/>
            <a:ext cx="2880995" cy="488713"/>
          </a:xfrm>
          <a:prstGeom prst="rect">
            <a:avLst/>
          </a:prstGeom>
        </p:spPr>
        <p:txBody>
          <a:bodyPr vert="horz" lIns="93822" tIns="46910" rIns="93822" bIns="46910" rtlCol="0" anchor="b"/>
          <a:lstStyle>
            <a:lvl1pPr algn="r">
              <a:defRPr sz="1200"/>
            </a:lvl1pPr>
          </a:lstStyle>
          <a:p>
            <a:fld id="{74C30D8C-996C-4622-B151-53B9EE197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5384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30D8C-996C-4622-B151-53B9EE19737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8797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30D8C-996C-4622-B151-53B9EE197372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6392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30D8C-996C-4622-B151-53B9EE197372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095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30D8C-996C-4622-B151-53B9EE197372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32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30D8C-996C-4622-B151-53B9EE197372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386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30D8C-996C-4622-B151-53B9EE197372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422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30D8C-996C-4622-B151-53B9EE197372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901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30D8C-996C-4622-B151-53B9EE197372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148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30D8C-996C-4622-B151-53B9EE197372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349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30D8C-996C-4622-B151-53B9EE197372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197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30D8C-996C-4622-B151-53B9EE197372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368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7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AF58-0FBA-4784-B85A-75CD0BB4C88F}" type="datetime1">
              <a:rPr lang="ru-RU" smtClean="0"/>
              <a:t>14.06.2022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72A5-7428-4896-A2BA-131AF4625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7770-30B9-4A82-8C96-4EC4107A295D}" type="datetime1">
              <a:rPr lang="ru-RU" smtClean="0"/>
              <a:t>14.06.2022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72A5-7428-4896-A2BA-131AF4625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3368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1230-CCFE-461B-A039-74E8AF1FAD3E}" type="datetime1">
              <a:rPr lang="ru-RU" smtClean="0"/>
              <a:t>14.06.2022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72A5-7428-4896-A2BA-131AF4625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A50A-D19E-48C0-9028-E994CFD4E415}" type="datetime1">
              <a:rPr lang="ru-RU" smtClean="0"/>
              <a:t>14.06.2022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72A5-7428-4896-A2BA-131AF4625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7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7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92E2-628F-4CE4-BE0A-2CAAC6E9200D}" type="datetime1">
              <a:rPr lang="ru-RU" smtClean="0"/>
              <a:t>14.06.2022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72A5-7428-4896-A2BA-131AF4625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28A9-51C4-4F78-96CE-AECD4319D1B8}" type="datetime1">
              <a:rPr lang="ru-RU" smtClean="0"/>
              <a:t>14.06.2022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72A5-7428-4896-A2BA-131AF4625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AC86-663E-4360-975A-4215F047BCAA}" type="datetime1">
              <a:rPr lang="ru-RU" smtClean="0"/>
              <a:t>14.06.2022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72A5-7428-4896-A2BA-131AF4625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CEC0-FA3C-4F43-AC3F-584D43BD0571}" type="datetime1">
              <a:rPr lang="ru-RU" smtClean="0"/>
              <a:t>14.06.2022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72A5-7428-4896-A2BA-131AF4625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2B01-CF06-4E6F-86C2-FC8BE96E6C42}" type="datetime1">
              <a:rPr lang="ru-RU" smtClean="0"/>
              <a:t>14.06.2022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72A5-7428-4896-A2BA-131AF4625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4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E8C0-AB70-45AE-9C42-E28239BA5D05}" type="datetime1">
              <a:rPr lang="ru-RU" smtClean="0"/>
              <a:t>14.06.2022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72A5-7428-4896-A2BA-131AF462540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1A46-7709-4A13-B19E-71C3B6C54F05}" type="datetime1">
              <a:rPr lang="ru-RU" smtClean="0"/>
              <a:t>14.06.2022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0372A5-7428-4896-A2BA-131AF462540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B0372A5-7428-4896-A2BA-131AF462540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32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73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D6E77E3-E048-434B-8E97-1BC09955634C}" type="datetime1">
              <a:rPr lang="ru-RU" smtClean="0"/>
              <a:t>14.06.2022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pto@vnp.ltd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volgnp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919536" y="188640"/>
            <a:ext cx="7420554" cy="1368152"/>
            <a:chOff x="463814" y="2768709"/>
            <a:chExt cx="7636578" cy="1368152"/>
          </a:xfrm>
        </p:grpSpPr>
        <p:pic>
          <p:nvPicPr>
            <p:cNvPr id="4" name="Picture 10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814" y="2768709"/>
              <a:ext cx="1399544" cy="1368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848312" y="2914176"/>
              <a:ext cx="625208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>
                  <a:solidFill>
                    <a:schemeClr val="tx2">
                      <a:lumMod val="50000"/>
                    </a:schemeClr>
                  </a:solidFill>
                </a:rPr>
                <a:t>ВОЛГОГРАДНЕФТЕПРОЕКТ</a:t>
              </a:r>
            </a:p>
            <a:p>
              <a:r>
                <a:rPr lang="ru-RU" sz="2300" dirty="0">
                  <a:solidFill>
                    <a:schemeClr val="tx2">
                      <a:lumMod val="50000"/>
                    </a:schemeClr>
                  </a:solidFill>
                </a:rPr>
                <a:t>общество с ограниченной ответственностью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655840" y="6261171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 2022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164" y="5589240"/>
            <a:ext cx="1089483" cy="109411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607" y="5589240"/>
            <a:ext cx="1089483" cy="10941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5359" y="4986295"/>
            <a:ext cx="10801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 ООО «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Волгограднефтепроект» - Фёдоров Владимир Владимирович 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9376" y="2306769"/>
            <a:ext cx="10801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Научно-технический совет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Росприроднадзоре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рассмотрению вопросов организации и проведения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экологической экспертизы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5358" y="2915108"/>
            <a:ext cx="1080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включении в перечень объектов государственной экологической экспертизы федерального уровня документации, обосновывающей техническое перевооружение, консервацию и ликвидацию объектов, расположенных по внутренних водах, территориальном море, на континентальном шельфе и в исключительной экономической зоне РФ, относящихся к опасным производственным объектам, в качестве самостоятельного объекта 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экологической экспертизы </a:t>
            </a:r>
            <a:endParaRPr lang="ru-RU" sz="2000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478" y="1698431"/>
            <a:ext cx="10801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актуализации законодательства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 проведения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экологической экспертизы</a:t>
            </a:r>
          </a:p>
        </p:txBody>
      </p:sp>
    </p:spTree>
    <p:extLst>
      <p:ext uri="{BB962C8B-B14F-4D97-AF65-F5344CB8AC3E}">
        <p14:creationId xmlns:p14="http://schemas.microsoft.com/office/powerpoint/2010/main" val="312209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2400" y="332661"/>
            <a:ext cx="556708" cy="5442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72A5-7428-4896-A2BA-131AF4625401}" type="slidenum">
              <a:rPr lang="ru-RU" smtClean="0"/>
              <a:t>10</a:t>
            </a:fld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31764" y="37753"/>
            <a:ext cx="10801200" cy="726951"/>
          </a:xfrm>
        </p:spPr>
        <p:txBody>
          <a:bodyPr anchor="t"/>
          <a:lstStyle/>
          <a:p>
            <a:pPr algn="ctr"/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содержанию документации</a:t>
            </a:r>
            <a:endParaRPr lang="ru-RU" sz="3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1764" y="548680"/>
            <a:ext cx="10809833" cy="5845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ru-RU" sz="16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4 «Перечень мероприятий по охране окружающей среды</a:t>
            </a:r>
            <a:r>
              <a:rPr lang="ru-RU" sz="1600" b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Графическая </a:t>
            </a:r>
            <a:r>
              <a:rPr lang="ru-RU" sz="1400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Ситуационный план (карту-схему) района работ с указанием на нем существующего объекта капитального строительства, границ санитарно-защитной зоны (при наличии), селитебной территории, рекреационных зон,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водоохранных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зон, зон охраны источников питьевого водоснабжения, мест обитания животных и растений, занесенных в Красную книгу Российской Федерации и красные книги субъектов Российской Федерации, а также мест нахождения расчетных точек;</a:t>
            </a: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Ситуационный план (карту-схему) района строительства с указанием границ земельного участка, предоставленного для размещения объекта капитального строительства, расположения источников выбросов в атмосферу загрязняющих веществ и устройств по очистке этих выбросов;</a:t>
            </a: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Карты-схемы и сводные таблицы с результатами расчетов загрязнения атмосферы при неблагоприятных погодных условиях и выбросов по веществам и комбинациям веществ с суммирующимися вредными воздействиями.</a:t>
            </a: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Ситуационный план (карту-схему) района с указанием размещения объекта капитального строительства, с указанием контрольных пунктов, постов, скважин и иных объектов, обеспечивающих отбор проб воды из поверхностных водных объектов, а также подземных вод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spcBef>
                <a:spcPts val="700"/>
              </a:spcBef>
            </a:pPr>
            <a:r>
              <a:rPr lang="ru-RU" sz="1600" b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16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«Иная документация</a:t>
            </a:r>
            <a:r>
              <a:rPr lang="ru-RU" sz="1600" b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sz="1600" b="1" u="sng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отчеты по результатам инженерных изысканий (при необходимости выполнения работ по техническому перевооружению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по инженерно-экологическим изысканиям (обязательно):</a:t>
            </a:r>
          </a:p>
          <a:p>
            <a:pPr algn="just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«Оценка воздействия на окружающую среду» (обязательно):</a:t>
            </a:r>
          </a:p>
          <a:p>
            <a:pPr marL="44450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Выполняется в соответствии с требованиями Приказа Министерства природных ресурсов и экологии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от 01.12.2020 г. №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999 «Об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требований к материалам оценки воздействия на окружающую среду».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450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материалы общественных обсуждений, в том числе протокол общественных обсуждений, журнал регистрации замечаний от общественности,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выкопировки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уведомлений с сайтов государственных органов и др.</a:t>
            </a:r>
          </a:p>
          <a:p>
            <a:pPr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внесении сведений в реестр заключений экспертизы промышленной безопасности документации на техническое перевооружение (и/или заключение ЭПБ).</a:t>
            </a:r>
          </a:p>
          <a:p>
            <a:pPr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внесении сведений в реестр заключений экспертизы промышленной безопасности декларации промышленной безопасности ОПО (и/или заключение ЭПБ).</a:t>
            </a:r>
          </a:p>
          <a:p>
            <a:pPr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Росприроднадзора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 утверждении заключения государственной экологической экспертизы по плану ЛРН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1824" y="6457990"/>
            <a:ext cx="11280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Научно-технический совет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Росприроднадзоре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рассмотрению вопросов организации и проведения государственной экологической экспертизы</a:t>
            </a:r>
          </a:p>
        </p:txBody>
      </p:sp>
    </p:spTree>
    <p:extLst>
      <p:ext uri="{BB962C8B-B14F-4D97-AF65-F5344CB8AC3E}">
        <p14:creationId xmlns:p14="http://schemas.microsoft.com/office/powerpoint/2010/main" val="35199386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2400" y="332661"/>
            <a:ext cx="556708" cy="5442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72A5-7428-4896-A2BA-131AF4625401}" type="slidenum">
              <a:rPr lang="ru-RU" smtClean="0"/>
              <a:t>11</a:t>
            </a:fld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31764" y="37753"/>
            <a:ext cx="10801200" cy="726951"/>
          </a:xfrm>
        </p:spPr>
        <p:txBody>
          <a:bodyPr anchor="t"/>
          <a:lstStyle/>
          <a:p>
            <a:pPr algn="ctr"/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sz="3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1764" y="617000"/>
            <a:ext cx="1080983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рабочей группы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включению документации на техническое перевооружение, консервацию и ликвидацию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ОПО,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расположенных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внутренних морях, в территориальном море, на континентальном шельфе и в исключительной экономической зоне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Федерации, или являющихся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неотъемлемой частью объектов НВОС 1 категории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перечень объектов государственной экологической экспертизы 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позволят: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контрольно-надзорную деятельность объектов 1 категории НВОС, по актуальной документации, учитывающей все мероприятия, проведенные при техническом перевооружении, консервации и ликвидации опасных производственных объектов.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Упростить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регистрации отступлений от проектной документации, получившей положительное заключение государственной экологической экспертизы, путем разработки документации на техническое перевооружение, консервацию и ликвидацию объектов (без корректировки ранее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разработанной проектной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документации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Оптимизировать процедуру оценки документации при проведении государственной экологической экспертизы. Синхронизировать требования законодательства в области промышленной безопасности и законодательства в области охраны окружающей среды.</a:t>
            </a:r>
            <a:endParaRPr lang="ru-RU" sz="17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Согласовывать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решения, отраженные в документации на техническое перевооружение, консервацию и ликвидацию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органах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Росприроднадзора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7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709" y="6453336"/>
            <a:ext cx="11280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Научно-технический совет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Росприроднадзоре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рассмотрению вопросов организации и проведения государственной экологической экспертизы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5290" y="4817963"/>
            <a:ext cx="108012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рассмотреть возможность: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Упростить процедуру ОВОС в части проведения общественных обсуждений, так как реализация намечаемой деятельности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рассмотрена на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этапе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согласования строительства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вопрос включения документации на техническое перевооружение, консервацию и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ликвидацию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ОПО, или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являющихся неотъемлемой частью объектов НВОС 1 категории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самостоятельных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экологической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экспертизы.</a:t>
            </a:r>
            <a:endParaRPr lang="ru-RU" sz="17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04602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35360" y="2348880"/>
            <a:ext cx="10801200" cy="1359024"/>
          </a:xfrm>
        </p:spPr>
        <p:txBody>
          <a:bodyPr/>
          <a:lstStyle/>
          <a:p>
            <a:pPr algn="ctr"/>
            <a:r>
              <a:rPr lang="ru-RU" sz="4400" dirty="0"/>
              <a:t>Спасибо за внимание!</a:t>
            </a:r>
          </a:p>
        </p:txBody>
      </p:sp>
      <p:pic>
        <p:nvPicPr>
          <p:cNvPr id="6" name="Picture 1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3123" y="260648"/>
            <a:ext cx="556708" cy="5442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40560" y="5392668"/>
            <a:ext cx="6096000" cy="14927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13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ООО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«Волгограднефтепроект»</a:t>
            </a:r>
            <a:endParaRPr lang="ru-RU" sz="130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sz="13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400048 г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Волгоград</a:t>
            </a:r>
            <a:r>
              <a:rPr lang="ru-RU" sz="13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ул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300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Лесогорская</a:t>
            </a:r>
            <a:r>
              <a:rPr lang="ru-RU" sz="13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д.85А</a:t>
            </a:r>
          </a:p>
          <a:p>
            <a:pPr algn="r">
              <a:spcAft>
                <a:spcPts val="0"/>
              </a:spcAft>
            </a:pP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тел.: </a:t>
            </a:r>
            <a:r>
              <a:rPr lang="ru-RU" sz="13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8442)55-16-84</a:t>
            </a:r>
            <a:endParaRPr lang="ru-RU" sz="130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сайт: факс: </a:t>
            </a:r>
            <a:r>
              <a:rPr lang="ru-RU" sz="13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(8442)55-16-88</a:t>
            </a:r>
          </a:p>
          <a:p>
            <a:pPr algn="r">
              <a:spcAft>
                <a:spcPts val="0"/>
              </a:spcAft>
            </a:pPr>
            <a:r>
              <a:rPr lang="en-US" sz="13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ru-RU" sz="13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13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mail</a:t>
            </a:r>
            <a:r>
              <a:rPr lang="ru-RU" sz="13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300" u="sng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pto</a:t>
            </a:r>
            <a:r>
              <a:rPr lang="ru-RU" sz="1300" u="sng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@</a:t>
            </a:r>
            <a:r>
              <a:rPr lang="en-US" sz="1300" u="sng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vnp</a:t>
            </a:r>
            <a:r>
              <a:rPr lang="ru-RU" sz="1300" u="sng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1300" u="sng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ltd</a:t>
            </a:r>
            <a:endParaRPr lang="ru-RU" sz="1300" u="sng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hlinkClick r:id="rId3"/>
            </a:endParaRPr>
          </a:p>
          <a:p>
            <a:pPr algn="r"/>
            <a:r>
              <a:rPr lang="ru-RU" sz="13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сайт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u="sng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http://</a:t>
            </a:r>
            <a:r>
              <a:rPr lang="en-US" sz="1300" u="sng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volgnp.ru</a:t>
            </a:r>
            <a:r>
              <a:rPr lang="en-US" sz="1300" u="sng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 </a:t>
            </a:r>
            <a:endParaRPr lang="ru-RU" sz="1300" u="sng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3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72A5-7428-4896-A2BA-131AF462540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4255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764" y="37753"/>
            <a:ext cx="10801200" cy="726951"/>
          </a:xfrm>
        </p:spPr>
        <p:txBody>
          <a:bodyPr anchor="t"/>
          <a:lstStyle/>
          <a:p>
            <a:pPr algn="ctr"/>
            <a:r>
              <a:rPr lang="ru-RU" sz="3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 и определения</a:t>
            </a:r>
            <a:endParaRPr lang="ru-RU" sz="35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2400" y="332661"/>
            <a:ext cx="556708" cy="5442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72A5-7428-4896-A2BA-131AF4625401}" type="slidenum">
              <a:rPr lang="ru-RU" smtClean="0"/>
              <a:t>2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39688" y="636144"/>
            <a:ext cx="10801200" cy="5819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техническому перевооружению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относится комплекс мероприятий по повышению технико-экономических показателей основных средств или их отдельных частей на основе внедрения передовой техники и технологии, механизации и автоматизации производства, модернизации и замены морально устаревшего и физически изношенного оборудования новым, более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производительным 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2 ст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257 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5.08.2000 № 117-ФЗ 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«Налоговый 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РФ»).</a:t>
            </a:r>
          </a:p>
          <a:p>
            <a:pPr algn="just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перевооружение опасного производственного объекта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(далее – ОПО) – приводящие к изменению технологического процесса на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 внедрение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новой технологии, автоматизация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 или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отдельных частей, модернизация или замена применяемых на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 технических устройств </a:t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(ст.1 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21.07.1997 № 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116-ФЗ 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промышленной безопасности опасных производственных объектов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</a:p>
          <a:p>
            <a:pPr algn="just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Консервация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временная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приостановка работы технических устройств, зданий и сооружений, сопровождающаяся рядом организационных и технических мероприятий, направленных на сохранение работоспособности ОПО и предохранение его от разрушений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Ликвидация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демонтажа технических устройств, зданий и сооружений в связи с проведением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реконструкции и / или технического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перевооружения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 (исключение признаков ОПО).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500"/>
              </a:spcBef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перевооружение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капитальный ремонт,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консервация и ликвидация ОПО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осуществляются на основании документации, разработанной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порядке,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установленном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№ 116-ФЗ,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законодательства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градостроительной деятельности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Градостроительный 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Российской 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Федерации).</a:t>
            </a:r>
            <a:endParaRPr lang="ru-RU" sz="1600" i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допускаются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перевооружение, консервация и ликвидация ОПО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положительного заключения экспертизы промышленной безопасности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в установленном порядке внесено в реестр заключений экспертизы промышленной безопасности, либо, если документация на техническое перевооружение ОПО входит в состав проектной документации такого объекта,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положительного заключения экспертизы проектной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документации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ст.8 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№ 116-ФЗ).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438144"/>
            <a:ext cx="11280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Научно-технический совет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Росприроднадзоре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рассмотрению вопросов организации и проведения государственной экологической экспертизы</a:t>
            </a:r>
          </a:p>
        </p:txBody>
      </p:sp>
    </p:spTree>
    <p:extLst>
      <p:ext uri="{BB962C8B-B14F-4D97-AF65-F5344CB8AC3E}">
        <p14:creationId xmlns:p14="http://schemas.microsoft.com/office/powerpoint/2010/main" val="33279502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Прямая соединительная линия 45"/>
          <p:cNvCxnSpPr/>
          <p:nvPr/>
        </p:nvCxnSpPr>
        <p:spPr>
          <a:xfrm flipH="1" flipV="1">
            <a:off x="700906" y="2513714"/>
            <a:ext cx="432047" cy="1146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 flipV="1">
            <a:off x="700906" y="3657659"/>
            <a:ext cx="432047" cy="1146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pic>
        <p:nvPicPr>
          <p:cNvPr id="5" name="Picture 1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2400" y="332661"/>
            <a:ext cx="556708" cy="5442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72A5-7428-4896-A2BA-131AF4625401}" type="slidenum">
              <a:rPr lang="ru-RU" smtClean="0"/>
              <a:t>3</a:t>
            </a:fld>
            <a:endParaRPr lang="ru-RU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31764" y="37753"/>
            <a:ext cx="10801200" cy="726951"/>
          </a:xfrm>
        </p:spPr>
        <p:txBody>
          <a:bodyPr anchor="t"/>
          <a:lstStyle/>
          <a:p>
            <a:pPr algn="ctr"/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</a:t>
            </a:r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огласование документации (существующая схема)</a:t>
            </a:r>
            <a:endParaRPr lang="ru-RU" sz="3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00906" y="4332584"/>
            <a:ext cx="4752528" cy="116073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изменений в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проектную документацию,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получившую положительное заключение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ГЭЭ / осуществление деятельности с отступлениями от документации, получившей положительное заключение ГЭЭ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1096967" y="3061558"/>
            <a:ext cx="4204117" cy="1192202"/>
            <a:chOff x="1322461" y="1303326"/>
            <a:chExt cx="1666155" cy="1737561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1324431" y="1303326"/>
              <a:ext cx="1664185" cy="1737561"/>
            </a:xfrm>
            <a:prstGeom prst="roundRect">
              <a:avLst/>
            </a:prstGeom>
            <a:solidFill>
              <a:srgbClr val="2F5897"/>
            </a:solidFill>
            <a:ln w="15875">
              <a:solidFill>
                <a:srgbClr val="6076B4"/>
              </a:solidFill>
            </a:ln>
            <a:effectLst>
              <a:outerShdw blurRad="50800" dist="25400" dir="2700000" algn="tl" rotWithShape="0">
                <a:prstClr val="black">
                  <a:alpha val="50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7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22461" y="1370563"/>
              <a:ext cx="1661814" cy="156653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700" b="1" dirty="0" smtClean="0">
                  <a:solidFill>
                    <a:srgbClr val="E7E7E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Экспертиза промышленной </a:t>
              </a:r>
              <a:r>
                <a:rPr lang="ru-RU" sz="1700" b="1" dirty="0">
                  <a:solidFill>
                    <a:srgbClr val="E7E7E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безопасности документации </a:t>
              </a:r>
              <a:r>
                <a:rPr lang="ru-RU" sz="1700" b="1" dirty="0" smtClean="0">
                  <a:solidFill>
                    <a:srgbClr val="E7E7E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 включением заключения в реестр заключений </a:t>
              </a:r>
              <a:r>
                <a:rPr lang="ru-RU" sz="1700" b="1" dirty="0" err="1" smtClean="0">
                  <a:solidFill>
                    <a:srgbClr val="E7E7E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Ростехнадзора</a:t>
              </a:r>
              <a:endParaRPr lang="ru-RU" sz="1700" dirty="0">
                <a:solidFill>
                  <a:srgbClr val="E7E7E7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6487845" y="2990332"/>
            <a:ext cx="4192527" cy="444903"/>
            <a:chOff x="1331640" y="1717662"/>
            <a:chExt cx="1664185" cy="789752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1331640" y="1717662"/>
              <a:ext cx="1664185" cy="789752"/>
            </a:xfrm>
            <a:prstGeom prst="roundRect">
              <a:avLst/>
            </a:prstGeom>
            <a:solidFill>
              <a:srgbClr val="2F5897"/>
            </a:solidFill>
            <a:ln w="15875">
              <a:solidFill>
                <a:srgbClr val="6076B4"/>
              </a:solidFill>
            </a:ln>
            <a:effectLst>
              <a:outerShdw blurRad="50800" dist="25400" dir="2700000" algn="tl" rotWithShape="0">
                <a:prstClr val="black">
                  <a:alpha val="50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403648" y="1798959"/>
              <a:ext cx="1488166" cy="65560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E7E7E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Процедура ОВОС</a:t>
              </a:r>
              <a:endParaRPr lang="ru-RU" dirty="0">
                <a:solidFill>
                  <a:srgbClr val="E7E7E7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6504060" y="4381790"/>
            <a:ext cx="4214041" cy="646331"/>
            <a:chOff x="1331640" y="1706185"/>
            <a:chExt cx="1664185" cy="841155"/>
          </a:xfrm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1331640" y="1717662"/>
              <a:ext cx="1664185" cy="789752"/>
            </a:xfrm>
            <a:prstGeom prst="roundRect">
              <a:avLst/>
            </a:prstGeom>
            <a:solidFill>
              <a:srgbClr val="2F5897"/>
            </a:solidFill>
            <a:ln w="15875">
              <a:solidFill>
                <a:srgbClr val="6076B4"/>
              </a:solidFill>
            </a:ln>
            <a:effectLst>
              <a:outerShdw blurRad="50800" dist="25400" dir="2700000" algn="tl" rotWithShape="0">
                <a:prstClr val="black">
                  <a:alpha val="50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403648" y="1706185"/>
              <a:ext cx="1488166" cy="84115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E7E7E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Государственная экспертиза проектной документации</a:t>
              </a:r>
              <a:endParaRPr lang="ru-RU" dirty="0">
                <a:solidFill>
                  <a:srgbClr val="E7E7E7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6504060" y="3618778"/>
            <a:ext cx="4214041" cy="646331"/>
            <a:chOff x="1331640" y="1696450"/>
            <a:chExt cx="1664185" cy="860622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1331640" y="1717662"/>
              <a:ext cx="1664185" cy="789752"/>
            </a:xfrm>
            <a:prstGeom prst="roundRect">
              <a:avLst/>
            </a:prstGeom>
            <a:solidFill>
              <a:srgbClr val="2F5897"/>
            </a:solidFill>
            <a:ln w="15875">
              <a:solidFill>
                <a:srgbClr val="6076B4"/>
              </a:solidFill>
            </a:ln>
            <a:effectLst>
              <a:outerShdw blurRad="50800" dist="25400" dir="2700000" algn="tl" rotWithShape="0">
                <a:prstClr val="black">
                  <a:alpha val="50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403648" y="1696450"/>
              <a:ext cx="1488166" cy="86062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E7E7E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Государственная экологическая экспертиза</a:t>
              </a:r>
              <a:endParaRPr lang="ru-RU" dirty="0">
                <a:solidFill>
                  <a:srgbClr val="E7E7E7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6461920" y="1880693"/>
            <a:ext cx="4192527" cy="937763"/>
            <a:chOff x="1331640" y="1717662"/>
            <a:chExt cx="1664185" cy="789752"/>
          </a:xfrm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1331640" y="1717662"/>
              <a:ext cx="1664185" cy="789752"/>
            </a:xfrm>
            <a:prstGeom prst="roundRect">
              <a:avLst/>
            </a:prstGeom>
            <a:solidFill>
              <a:srgbClr val="2F5897"/>
            </a:solidFill>
            <a:ln w="15875">
              <a:solidFill>
                <a:srgbClr val="6076B4"/>
              </a:solidFill>
            </a:ln>
            <a:effectLst>
              <a:outerShdw blurRad="50800" dist="25400" dir="2700000" algn="tl" rotWithShape="0">
                <a:prstClr val="black">
                  <a:alpha val="50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403648" y="1803213"/>
              <a:ext cx="1488166" cy="54431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E7E7E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Комплексные инженерные изыскания, разработка проектной документации</a:t>
              </a:r>
              <a:endParaRPr lang="ru-RU" dirty="0">
                <a:solidFill>
                  <a:srgbClr val="E7E7E7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1101939" y="1701692"/>
            <a:ext cx="4246624" cy="1276827"/>
            <a:chOff x="1331640" y="1637848"/>
            <a:chExt cx="1674016" cy="1327635"/>
          </a:xfrm>
        </p:grpSpPr>
        <p:sp>
          <p:nvSpPr>
            <p:cNvPr id="42" name="Скругленный прямоугольник 41"/>
            <p:cNvSpPr/>
            <p:nvPr/>
          </p:nvSpPr>
          <p:spPr>
            <a:xfrm>
              <a:off x="1331640" y="1637848"/>
              <a:ext cx="1664185" cy="1327635"/>
            </a:xfrm>
            <a:prstGeom prst="roundRect">
              <a:avLst/>
            </a:prstGeom>
            <a:solidFill>
              <a:srgbClr val="2F5897"/>
            </a:solidFill>
            <a:ln w="15875">
              <a:solidFill>
                <a:srgbClr val="6076B4"/>
              </a:solidFill>
            </a:ln>
            <a:effectLst>
              <a:outerShdw blurRad="50800" dist="25400" dir="2700000" algn="tl" rotWithShape="0">
                <a:prstClr val="black">
                  <a:alpha val="50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7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343842" y="1655059"/>
              <a:ext cx="1661814" cy="131042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700" b="1" dirty="0" smtClean="0">
                  <a:solidFill>
                    <a:srgbClr val="E7E7E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Инженерные изыскания (при необходимости), разработка документации на техническое </a:t>
              </a:r>
              <a:r>
                <a:rPr lang="ru-RU" sz="17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перевооружение, </a:t>
              </a:r>
              <a:r>
                <a:rPr lang="ru-RU" sz="17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консервацию и ликвидацию</a:t>
              </a:r>
              <a:r>
                <a:rPr lang="ru-RU" sz="17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700" b="1" dirty="0" smtClean="0">
                  <a:solidFill>
                    <a:srgbClr val="E7E7E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ОПО</a:t>
              </a:r>
              <a:endParaRPr lang="ru-RU" sz="1700" dirty="0">
                <a:solidFill>
                  <a:srgbClr val="E7E7E7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8" name="Скругленный прямоугольник 47"/>
          <p:cNvSpPr/>
          <p:nvPr/>
        </p:nvSpPr>
        <p:spPr>
          <a:xfrm>
            <a:off x="605347" y="663703"/>
            <a:ext cx="4752528" cy="92116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 на техническое перевооружение, консервацию и ликвидацию ОПО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700906" y="5572140"/>
            <a:ext cx="4752528" cy="809983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рассмотрению вопросов комплексного воздействия объекта на окружающую среду –проведение ГЭЭ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949857" y="5169446"/>
            <a:ext cx="4752528" cy="105897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оценка предусмотренных решений на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требованиям действующего законодательства в области охраны окружающей среды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2076" y="6438288"/>
            <a:ext cx="11280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Научно-технический совет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Росприроднадзоре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рассмотрению вопросов организации и проведения государственной экологической экспертизы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922797" y="836713"/>
            <a:ext cx="4754727" cy="91136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документация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700906" y="1584865"/>
            <a:ext cx="8373" cy="2072794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6096000" y="1748077"/>
            <a:ext cx="0" cy="2934502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6096001" y="2303638"/>
            <a:ext cx="365919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4" name="Прямая соединительная линия 53"/>
          <p:cNvCxnSpPr>
            <a:stCxn id="27" idx="1"/>
          </p:cNvCxnSpPr>
          <p:nvPr/>
        </p:nvCxnSpPr>
        <p:spPr>
          <a:xfrm flipH="1" flipV="1">
            <a:off x="6096902" y="3207194"/>
            <a:ext cx="390943" cy="5590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 flipV="1">
            <a:off x="6096000" y="4690252"/>
            <a:ext cx="432047" cy="1146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 flipV="1">
            <a:off x="6100972" y="3931261"/>
            <a:ext cx="432047" cy="1146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13374427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2400" y="332661"/>
            <a:ext cx="556708" cy="5442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72A5-7428-4896-A2BA-131AF4625401}" type="slidenum">
              <a:rPr lang="ru-RU" smtClean="0"/>
              <a:t>4</a:t>
            </a:fld>
            <a:endParaRPr lang="ru-RU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31764" y="37753"/>
            <a:ext cx="10801200" cy="72695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Объём документации (существующая схема)</a:t>
            </a:r>
          </a:p>
        </p:txBody>
      </p:sp>
      <p:grpSp>
        <p:nvGrpSpPr>
          <p:cNvPr id="23" name="Группа 22"/>
          <p:cNvGrpSpPr/>
          <p:nvPr/>
        </p:nvGrpSpPr>
        <p:grpSpPr>
          <a:xfrm>
            <a:off x="1134880" y="1993590"/>
            <a:ext cx="4191704" cy="1600451"/>
            <a:chOff x="1322138" y="1487399"/>
            <a:chExt cx="1673687" cy="1368130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1331640" y="1487399"/>
              <a:ext cx="1664185" cy="1368130"/>
            </a:xfrm>
            <a:prstGeom prst="roundRect">
              <a:avLst/>
            </a:prstGeom>
            <a:solidFill>
              <a:srgbClr val="2F5897"/>
            </a:solidFill>
            <a:ln w="15875">
              <a:solidFill>
                <a:srgbClr val="6076B4"/>
              </a:solidFill>
            </a:ln>
            <a:effectLst>
              <a:outerShdw blurRad="50800" dist="25400" dir="2700000" algn="tl" rotWithShape="0">
                <a:prstClr val="black">
                  <a:alpha val="50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22138" y="1731794"/>
              <a:ext cx="1664185" cy="92084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E7E7E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Текстовая часть с обоснованием решений по техническому перевооружению ОПО в разрезе вопросов промышленной безопасности</a:t>
              </a:r>
              <a:endParaRPr lang="ru-RU" sz="1600" dirty="0">
                <a:solidFill>
                  <a:srgbClr val="E7E7E7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1" name="Скругленный прямоугольник 40"/>
          <p:cNvSpPr/>
          <p:nvPr/>
        </p:nvSpPr>
        <p:spPr>
          <a:xfrm>
            <a:off x="5922797" y="836713"/>
            <a:ext cx="4754727" cy="91136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 ОКС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62377" y="836712"/>
            <a:ext cx="4752528" cy="91136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 на техническое перевооружение, консервацию и ликвидацию ОПО</a:t>
            </a:r>
          </a:p>
        </p:txBody>
      </p:sp>
      <p:grpSp>
        <p:nvGrpSpPr>
          <p:cNvPr id="43" name="Группа 42"/>
          <p:cNvGrpSpPr/>
          <p:nvPr/>
        </p:nvGrpSpPr>
        <p:grpSpPr>
          <a:xfrm>
            <a:off x="1156895" y="3721782"/>
            <a:ext cx="4167910" cy="1600451"/>
            <a:chOff x="1331639" y="1487399"/>
            <a:chExt cx="1664186" cy="1368130"/>
          </a:xfrm>
        </p:grpSpPr>
        <p:sp>
          <p:nvSpPr>
            <p:cNvPr id="44" name="Скругленный прямоугольник 43"/>
            <p:cNvSpPr/>
            <p:nvPr/>
          </p:nvSpPr>
          <p:spPr>
            <a:xfrm>
              <a:off x="1331640" y="1487399"/>
              <a:ext cx="1664185" cy="1368130"/>
            </a:xfrm>
            <a:prstGeom prst="roundRect">
              <a:avLst/>
            </a:prstGeom>
            <a:solidFill>
              <a:srgbClr val="2F5897"/>
            </a:solidFill>
            <a:ln w="15875">
              <a:solidFill>
                <a:srgbClr val="6076B4"/>
              </a:solidFill>
            </a:ln>
            <a:effectLst>
              <a:outerShdw blurRad="50800" dist="25400" dir="2700000" algn="tl" rotWithShape="0">
                <a:prstClr val="black">
                  <a:alpha val="50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331639" y="1731802"/>
              <a:ext cx="1664185" cy="92084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E7E7E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Графическая часть с обоснованием решений по техническому перевооружению ОПО в разрезе вопросов промышленной безопасности</a:t>
              </a:r>
              <a:endParaRPr lang="ru-RU" sz="1600" dirty="0">
                <a:solidFill>
                  <a:srgbClr val="E7E7E7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6547092" y="1985945"/>
            <a:ext cx="4145497" cy="881847"/>
            <a:chOff x="1331640" y="1487399"/>
            <a:chExt cx="1664185" cy="1368130"/>
          </a:xfrm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1331640" y="1487399"/>
              <a:ext cx="1664185" cy="1368130"/>
            </a:xfrm>
            <a:prstGeom prst="roundRect">
              <a:avLst/>
            </a:prstGeom>
            <a:solidFill>
              <a:srgbClr val="2F5897"/>
            </a:solidFill>
            <a:ln w="15875">
              <a:solidFill>
                <a:srgbClr val="6076B4"/>
              </a:solidFill>
            </a:ln>
            <a:effectLst>
              <a:outerShdw blurRad="50800" dist="25400" dir="2700000" algn="tl" rotWithShape="0">
                <a:prstClr val="black">
                  <a:alpha val="50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331640" y="1548808"/>
              <a:ext cx="1664185" cy="128923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ru-RU"/>
              </a:defPPr>
              <a:lvl1pPr algn="ctr">
                <a:defRPr b="1">
                  <a:solidFill>
                    <a:srgbClr val="E7E7E7"/>
                  </a:solidFill>
                  <a:latin typeface="+mj-lt"/>
                </a:defRPr>
              </a:lvl1pPr>
            </a:lstStyle>
            <a:p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Технические 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отчеты по результатам комплексных инженерных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изысканий </a:t>
              </a:r>
            </a:p>
            <a:p>
              <a:r>
                <a:rPr lang="ru-RU" sz="1600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(не менее 4 видов изысканий)</a:t>
              </a:r>
              <a:endParaRPr lang="ru-RU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6547092" y="2970971"/>
            <a:ext cx="4145497" cy="964917"/>
            <a:chOff x="1331640" y="1487399"/>
            <a:chExt cx="1664185" cy="1368130"/>
          </a:xfrm>
        </p:grpSpPr>
        <p:sp>
          <p:nvSpPr>
            <p:cNvPr id="50" name="Скругленный прямоугольник 49"/>
            <p:cNvSpPr/>
            <p:nvPr/>
          </p:nvSpPr>
          <p:spPr>
            <a:xfrm>
              <a:off x="1331640" y="1487399"/>
              <a:ext cx="1664185" cy="1368130"/>
            </a:xfrm>
            <a:prstGeom prst="roundRect">
              <a:avLst/>
            </a:prstGeom>
            <a:solidFill>
              <a:srgbClr val="2F5897"/>
            </a:solidFill>
            <a:ln w="15875">
              <a:solidFill>
                <a:srgbClr val="6076B4"/>
              </a:solidFill>
            </a:ln>
            <a:effectLst>
              <a:outerShdw blurRad="50800" dist="25400" dir="2700000" algn="tl" rotWithShape="0">
                <a:prstClr val="black">
                  <a:alpha val="50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331640" y="1537638"/>
              <a:ext cx="1664185" cy="117824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ru-RU"/>
              </a:defPPr>
              <a:lvl1pPr algn="ctr">
                <a:defRPr b="1">
                  <a:solidFill>
                    <a:srgbClr val="E7E7E7"/>
                  </a:solidFill>
                  <a:latin typeface="+mj-lt"/>
                </a:defRPr>
              </a:lvl1pPr>
            </a:lstStyle>
            <a:p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Проектная документация на реконструкцию объекта </a:t>
              </a:r>
              <a:r>
                <a:rPr lang="ru-RU" sz="16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(более 20 разделов / подразделов документации)</a:t>
              </a:r>
              <a:endPara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6547092" y="4047097"/>
            <a:ext cx="4145497" cy="1275136"/>
            <a:chOff x="1331640" y="1487399"/>
            <a:chExt cx="1664185" cy="1368130"/>
          </a:xfrm>
        </p:grpSpPr>
        <p:sp>
          <p:nvSpPr>
            <p:cNvPr id="53" name="Скругленный прямоугольник 52"/>
            <p:cNvSpPr/>
            <p:nvPr/>
          </p:nvSpPr>
          <p:spPr>
            <a:xfrm>
              <a:off x="1331640" y="1487399"/>
              <a:ext cx="1664185" cy="1368130"/>
            </a:xfrm>
            <a:prstGeom prst="roundRect">
              <a:avLst/>
            </a:prstGeom>
            <a:solidFill>
              <a:srgbClr val="2F5897"/>
            </a:solidFill>
            <a:ln w="15875">
              <a:solidFill>
                <a:srgbClr val="6076B4"/>
              </a:solidFill>
            </a:ln>
            <a:effectLst>
              <a:outerShdw blurRad="50800" dist="25400" dir="2700000" algn="tl" rotWithShape="0">
                <a:prstClr val="black">
                  <a:alpha val="50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331640" y="1610883"/>
              <a:ext cx="1664185" cy="10317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ru-RU"/>
              </a:defPPr>
              <a:lvl1pPr algn="ctr">
                <a:defRPr b="1">
                  <a:solidFill>
                    <a:srgbClr val="E7E7E7"/>
                  </a:solidFill>
                  <a:latin typeface="+mj-lt"/>
                </a:defRPr>
              </a:lvl1pPr>
            </a:lstStyle>
            <a:p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Материалы ОВОС, включающие результаты общественных обсуждений</a:t>
              </a:r>
              <a:endParaRPr lang="ru-R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планируемой (намечаемой) хозяйственной и иной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деятельности</a:t>
              </a:r>
              <a:endParaRPr lang="ru-R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5" name="Скругленный прямоугольник 54"/>
          <p:cNvSpPr/>
          <p:nvPr/>
        </p:nvSpPr>
        <p:spPr>
          <a:xfrm>
            <a:off x="719281" y="5447937"/>
            <a:ext cx="4752528" cy="988839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составу и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содержанию,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обеспечивающие оценку документации на соответствие требованиям законодательства в области охраны окружающей среду отсутствуют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6037086" y="5510871"/>
            <a:ext cx="4752528" cy="59588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составу и содержанию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ПП РФ №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 от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16.02.2008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2076" y="6504655"/>
            <a:ext cx="11280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Научно-технический совет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Росприроднадзоре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рассмотрению вопросов организации и проведения государственной экологической экспертизы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>
            <a:off x="6105897" y="1748077"/>
            <a:ext cx="6096" cy="2992642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7" name="Прямая соединительная линия 6"/>
          <p:cNvCxnSpPr>
            <a:stCxn id="48" idx="1"/>
          </p:cNvCxnSpPr>
          <p:nvPr/>
        </p:nvCxnSpPr>
        <p:spPr>
          <a:xfrm flipH="1" flipV="1">
            <a:off x="6115045" y="2439880"/>
            <a:ext cx="432047" cy="1146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 flipV="1">
            <a:off x="6111994" y="3453429"/>
            <a:ext cx="432047" cy="1146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 flipV="1">
            <a:off x="6111993" y="4740719"/>
            <a:ext cx="432047" cy="1146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719281" y="1748077"/>
            <a:ext cx="4837" cy="2790526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721796" y="2850256"/>
            <a:ext cx="432047" cy="1146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 flipV="1">
            <a:off x="719281" y="4538603"/>
            <a:ext cx="432047" cy="1146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05934195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2400" y="332661"/>
            <a:ext cx="556708" cy="5442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72A5-7428-4896-A2BA-131AF4625401}" type="slidenum">
              <a:rPr lang="ru-RU" smtClean="0"/>
              <a:t>5</a:t>
            </a:fld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31764" y="37753"/>
            <a:ext cx="10801200" cy="726951"/>
          </a:xfrm>
        </p:spPr>
        <p:txBody>
          <a:bodyPr anchor="t"/>
          <a:lstStyle/>
          <a:p>
            <a:pPr algn="ctr"/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рабочей группы</a:t>
            </a:r>
            <a:endParaRPr lang="ru-RU" sz="3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31765" y="3981198"/>
            <a:ext cx="10801199" cy="218410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Включить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перечень объектов государственной экологической экспертизы федерального уровня (ст. 11 ФЗ-174)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документацию на техническое перевооружение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консервацию и ликвидацию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ОПО,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расположенных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внутренних морях, в территориальном море, на континентальном шельфе и в исключительной экономической зоне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Федерации,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являющихся неотъемлемой частью объектов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НВОС 1 категории,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 самостоятельного объекта государственной экологической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экспертизы, законодательно закрепив требования к составу и содержанию такой документации.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131" y="814321"/>
            <a:ext cx="577286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перевооружение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предусматривается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всех ОПО, включая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расположенные во внутренних морях, в территориальном море, на континентальном шельфе и в исключительной экономической зоне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относящиеся к зонам с особым режимом природопользования. 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Учитывая, что мероприятия по техническому перевооружению в основном предполагают усовершенствование технологических процессов,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20" b="5538"/>
          <a:stretch/>
        </p:blipFill>
        <p:spPr>
          <a:xfrm>
            <a:off x="6201511" y="908720"/>
            <a:ext cx="4931453" cy="280831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6544" y="6469859"/>
            <a:ext cx="11280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Научно-технический совет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Росприроднадзоре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рассмотрению вопросов организации и проведения государственной экологической экспертизы</a:t>
            </a:r>
          </a:p>
        </p:txBody>
      </p:sp>
    </p:spTree>
    <p:extLst>
      <p:ext uri="{BB962C8B-B14F-4D97-AF65-F5344CB8AC3E}">
        <p14:creationId xmlns:p14="http://schemas.microsoft.com/office/powerpoint/2010/main" val="260779960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3026226622"/>
              </p:ext>
            </p:extLst>
          </p:nvPr>
        </p:nvGraphicFramePr>
        <p:xfrm>
          <a:off x="6040111" y="2066037"/>
          <a:ext cx="4898331" cy="3654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10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2400" y="332661"/>
            <a:ext cx="556708" cy="5442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72A5-7428-4896-A2BA-131AF4625401}" type="slidenum">
              <a:rPr lang="ru-RU" smtClean="0"/>
              <a:t>6</a:t>
            </a:fld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31764" y="37753"/>
            <a:ext cx="10801200" cy="726951"/>
          </a:xfrm>
        </p:spPr>
        <p:txBody>
          <a:bodyPr anchor="t"/>
          <a:lstStyle/>
          <a:p>
            <a:pPr algn="ctr"/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по составу документации</a:t>
            </a:r>
            <a:endParaRPr lang="ru-RU" sz="3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131" y="655528"/>
            <a:ext cx="108098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со значительным объемом проектной и исходно-разрешительной документации, предусмотренного требованиями ПП РФ от 16.02.2008 г. № 87 к объектам капитального строительства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(более 20 разделов)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являющегося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существенно затратным для подготовки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документации на техническое перевооружение действующих производств,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 оптимизировать состав документации на техническое перевооружение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консервацию и ликвидацию ОПО, необходимый для направления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государственную экологическую экспертизу, до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разделов: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31764" y="2701288"/>
            <a:ext cx="577287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«Пояснительная записка»;</a:t>
            </a: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«Конструктивные решения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«Сведения об инженерном оборудовании,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сетях инженерно-технического обеспечения, перечень инженерно-технических мероприятий, включающих технологические решения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«Перечень мероприятий по охране окружающей среды»;</a:t>
            </a: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5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«Иная документация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  <p:sp>
        <p:nvSpPr>
          <p:cNvPr id="3" name="Равнобедренный треугольник 2"/>
          <p:cNvSpPr/>
          <p:nvPr/>
        </p:nvSpPr>
        <p:spPr>
          <a:xfrm rot="5400000">
            <a:off x="6104158" y="5696354"/>
            <a:ext cx="252028" cy="28692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5400000">
            <a:off x="8848721" y="5705183"/>
            <a:ext cx="252029" cy="28803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36352" y="5581690"/>
            <a:ext cx="22569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 документации 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ПП РФ № 87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18752" y="5458578"/>
            <a:ext cx="22569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 документации 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предложению 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 группы 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759" y="6439238"/>
            <a:ext cx="11280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Научно-технический совет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Росприроднадзоре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рассмотрению вопросов организации и проведения государственной экологической экспертизы</a:t>
            </a:r>
          </a:p>
        </p:txBody>
      </p:sp>
    </p:spTree>
    <p:extLst>
      <p:ext uri="{BB962C8B-B14F-4D97-AF65-F5344CB8AC3E}">
        <p14:creationId xmlns:p14="http://schemas.microsoft.com/office/powerpoint/2010/main" val="16828642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2400" y="332661"/>
            <a:ext cx="556708" cy="5442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72A5-7428-4896-A2BA-131AF4625401}" type="slidenum">
              <a:rPr lang="ru-RU" smtClean="0"/>
              <a:t>7</a:t>
            </a:fld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31764" y="37753"/>
            <a:ext cx="10801200" cy="726951"/>
          </a:xfrm>
        </p:spPr>
        <p:txBody>
          <a:bodyPr anchor="t"/>
          <a:lstStyle/>
          <a:p>
            <a:pPr algn="ctr"/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содержанию документации</a:t>
            </a:r>
            <a:endParaRPr lang="ru-RU" sz="3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1764" y="604771"/>
            <a:ext cx="10809833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 принять следующее содержание документации, включая, но не ограничиваясь:</a:t>
            </a:r>
          </a:p>
          <a:p>
            <a:pPr lvl="1" algn="just"/>
            <a:r>
              <a:rPr lang="ru-RU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 «Пояснительная записка»:</a:t>
            </a: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 для разработки документации на техническое перевооружение.</a:t>
            </a: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Исходные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данные, исходно-разрешительные документы, на основании которых разрабатывалась документация, с приложением подтверждающих документов.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функциональном назначении объекта.</a:t>
            </a: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потребности объекта в ресурсах.</a:t>
            </a: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комплексном использовании сырья, вторичных энергоресурсов, отходов производства.</a:t>
            </a: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решения, принятые при техническом перевооружении:</a:t>
            </a:r>
          </a:p>
          <a:p>
            <a:pPr marL="357188"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Конструктивные решения;</a:t>
            </a:r>
          </a:p>
          <a:p>
            <a:pPr marL="357188"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по электроснабжению;</a:t>
            </a:r>
          </a:p>
          <a:p>
            <a:pPr marL="357188"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по водоснабжению и водоотведению;</a:t>
            </a:r>
          </a:p>
          <a:p>
            <a:pPr marL="357188"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по отоплению, вентиляции и кондиционированию воздуха, тепловым сетям;</a:t>
            </a:r>
          </a:p>
          <a:p>
            <a:pPr marL="357188"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по системам газоснабжения;</a:t>
            </a:r>
          </a:p>
          <a:p>
            <a:pPr marL="357188"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Технологические решения;</a:t>
            </a:r>
          </a:p>
          <a:p>
            <a:pPr marL="357188"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по автоматизации технологического процесса;</a:t>
            </a:r>
          </a:p>
          <a:p>
            <a:pPr marL="357188"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по прочим системам;</a:t>
            </a:r>
          </a:p>
          <a:p>
            <a:pPr marL="357188"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по организации строительства.</a:t>
            </a: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Технико-экономические показатели объекта.</a:t>
            </a: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эффективности принятых решений в части уменьшения (снижения) негативного воздействия на окружающую среду.</a:t>
            </a: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компьютерных программах, которые использовались при выполнении расчетов конструктивных элементов.</a:t>
            </a:r>
          </a:p>
          <a:p>
            <a:pPr algn="just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Приложения.</a:t>
            </a:r>
          </a:p>
          <a:p>
            <a:pPr lvl="1" algn="just"/>
            <a:r>
              <a:rPr lang="ru-RU" sz="1700" b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17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«Конструктивные решения» </a:t>
            </a:r>
          </a:p>
          <a:p>
            <a:pPr marL="0" lvl="1" algn="just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условиях и месте размещения ОПО;</a:t>
            </a: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и обоснование конструктивных и технических решений, принятых при техническом перевооружении.</a:t>
            </a: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расчетов конструктивных элементов и прочих расчетов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379" y="6467915"/>
            <a:ext cx="11280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Научно-технический совет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Росприроднадзоре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рассмотрению вопросов организации и проведения государственной экологической экспертизы</a:t>
            </a:r>
          </a:p>
        </p:txBody>
      </p:sp>
    </p:spTree>
    <p:extLst>
      <p:ext uri="{BB962C8B-B14F-4D97-AF65-F5344CB8AC3E}">
        <p14:creationId xmlns:p14="http://schemas.microsoft.com/office/powerpoint/2010/main" val="35227700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2400" y="332661"/>
            <a:ext cx="556708" cy="5442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72A5-7428-4896-A2BA-131AF4625401}" type="slidenum">
              <a:rPr lang="ru-RU" smtClean="0"/>
              <a:t>8</a:t>
            </a:fld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31764" y="37753"/>
            <a:ext cx="10801200" cy="726951"/>
          </a:xfrm>
        </p:spPr>
        <p:txBody>
          <a:bodyPr anchor="t"/>
          <a:lstStyle/>
          <a:p>
            <a:pPr algn="ctr"/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содержанию документации</a:t>
            </a:r>
            <a:endParaRPr lang="ru-RU" sz="3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1166" y="466879"/>
            <a:ext cx="1080983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Bef>
                <a:spcPts val="500"/>
              </a:spcBef>
            </a:pPr>
            <a:r>
              <a:rPr lang="ru-RU" sz="1600" b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16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«Сведения об инженерном оборудовании, о сетях инженерно-технического обеспечения, перечень инженерно-технических мероприятий, включающих технологические решения</a:t>
            </a:r>
            <a:r>
              <a:rPr lang="ru-RU" sz="1600" b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600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 наличии):</a:t>
            </a:r>
          </a:p>
          <a:p>
            <a:pPr marL="901700" lvl="1" algn="just"/>
            <a:r>
              <a:rPr lang="ru-RU" sz="1400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электроснабжения» (Текстовая и графическая части):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источников электроснабжения;</a:t>
            </a: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и обоснование технических решений, принятых при техническом перевооружении.</a:t>
            </a:r>
          </a:p>
          <a:p>
            <a:pPr lvl="2" algn="just"/>
            <a:r>
              <a:rPr lang="ru-RU" sz="1400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«Система водоснабжения», «Система водоотведения» (Текстовая и графическая части):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источников водоснабжения, сведения о системах канализации, водоотведения и станциях очистки сточных вод;</a:t>
            </a: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и обоснование технических решений, принятых при техническом перевооружении</a:t>
            </a:r>
          </a:p>
          <a:p>
            <a:pPr lvl="2" algn="just"/>
            <a:r>
              <a:rPr lang="ru-RU" sz="1400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«Отопление, вентиляция и кондиционирование воздуха, тепловые сети» (Текстовая и графическая части):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источников теплоснабжения, параметрах теплоносителей систем отопления и вентиляции;</a:t>
            </a: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и обоснование технических решений, принятых при техническом перевооружении;</a:t>
            </a: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технических решений по системам автоматизации и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диспетчеризации;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технологического оборудования, выделяющего вредные вещества;</a:t>
            </a: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выбранной системы очистки от газов и пыли.</a:t>
            </a:r>
          </a:p>
          <a:p>
            <a:pPr lvl="2" algn="just"/>
            <a:r>
              <a:rPr lang="ru-RU" sz="1400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«Система газоснабжения» (Текстовая и графическая части</a:t>
            </a:r>
            <a:r>
              <a:rPr lang="ru-RU" sz="1400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источников газоснабжения;</a:t>
            </a: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и обоснование технических решений, принятых при техническом перевооружении.</a:t>
            </a:r>
          </a:p>
          <a:p>
            <a:pPr lvl="2" algn="just"/>
            <a:r>
              <a:rPr lang="ru-RU" sz="1400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«Технологические решения» (Текстовая и графическая части):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номенклатуре продукции;</a:t>
            </a: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технологической схемы производства в целом и принятые мероприятия по техническому перевооружению;</a:t>
            </a: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количества и типов оборудования;</a:t>
            </a: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мероприятий по обеспечению выполнения требований, предъявляемых к техническим устройствам,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зданиям и сооружениям;</a:t>
            </a:r>
          </a:p>
          <a:p>
            <a:pPr lvl="0" algn="just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 обеспечивающих соблюдение требований по охране труда при эксплуатации объекта;</a:t>
            </a: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автоматизированных систем, используемых в производственном процессе;</a:t>
            </a: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расчетов о количестве и составе вредных выбросов в атмосферу и сбросов в водные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мероприятий по предотвращению (сокращению) выбросов и сбросов вредных веществ в окружающую среду;</a:t>
            </a: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виде, составе и планируемом объеме отходов производства, подлежащих утилизации и захоронению, с указанием класса опасности отходов.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514688"/>
            <a:ext cx="11280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Научно-технический совет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Росприроднадзоре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рассмотрению вопросов организации и проведения государственной экологической экспертизы</a:t>
            </a:r>
          </a:p>
        </p:txBody>
      </p:sp>
    </p:spTree>
    <p:extLst>
      <p:ext uri="{BB962C8B-B14F-4D97-AF65-F5344CB8AC3E}">
        <p14:creationId xmlns:p14="http://schemas.microsoft.com/office/powerpoint/2010/main" val="213965580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2400" y="332661"/>
            <a:ext cx="556708" cy="5442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72A5-7428-4896-A2BA-131AF4625401}" type="slidenum">
              <a:rPr lang="ru-RU" smtClean="0"/>
              <a:t>9</a:t>
            </a:fld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31764" y="37753"/>
            <a:ext cx="10801200" cy="726951"/>
          </a:xfrm>
        </p:spPr>
        <p:txBody>
          <a:bodyPr anchor="t"/>
          <a:lstStyle/>
          <a:p>
            <a:pPr algn="ctr"/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содержанию документации</a:t>
            </a:r>
            <a:endParaRPr lang="ru-RU" sz="3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1764" y="548680"/>
            <a:ext cx="1080983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ru-RU" sz="16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4 «Перечень мероприятий по охране окружающей среды»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Текстовая часть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оценки воздействия существующего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объекта,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в части технического перевооружения на окружающую среду;</a:t>
            </a: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мероприятий по предотвращению и (или) снижению возможного негативного воздействия существующего объекта капитального строительства, в том числе в части технического перевооружения на окружающую среду и рациональному использованию природных ресурсов на период технического перевооружения и эксплуатации объекта капитального строительства, включающий:</a:t>
            </a:r>
          </a:p>
          <a:p>
            <a:pPr marL="447675"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расчетов приземных концентраций загрязняющих веществ, анализ и предложения по нормативам предельно допустимых выбросов;</a:t>
            </a:r>
          </a:p>
          <a:p>
            <a:pPr marL="447675"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решений по очистке сточных вод и утилизации обезвреженных элементов, по предотвращению аварийных сбросов сточных вод;</a:t>
            </a:r>
          </a:p>
          <a:p>
            <a:pPr marL="447675"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охране атмосферного воздуха;</a:t>
            </a:r>
          </a:p>
          <a:p>
            <a:pPr marL="447675"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оборотному водоснабжению - для объектов производственного назначения;</a:t>
            </a:r>
          </a:p>
          <a:p>
            <a:pPr marL="447675"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охране и рациональному использованию земельных ресурсов и почвенного покрова, в том числе мероприятия по рекультивации нарушенных или загрязненных земельных участков и почвенного покрова;</a:t>
            </a:r>
          </a:p>
          <a:p>
            <a:pPr marL="447675"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сбору, использованию, обезвреживанию, транспортировке и размещению опасных отходов;</a:t>
            </a:r>
          </a:p>
          <a:p>
            <a:pPr marL="447675"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охране недр;</a:t>
            </a:r>
          </a:p>
          <a:p>
            <a:pPr marL="447675"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охране объектов растительного и животного мира и среды их обитания (при наличии объектов растительного и животного мира, занесенных в Красную книгу Российской Федерации и красные книги субъектов Российской Федерации, отдельно указываются мероприятия по охране таких объектов);</a:t>
            </a:r>
          </a:p>
          <a:p>
            <a:pPr marL="447675"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минимизации возникновения возможных аварийных ситуаций и последствий их воздействия на экосистему региона;</a:t>
            </a:r>
          </a:p>
          <a:p>
            <a:pPr marL="447675"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технические решения и сооружения, обеспечивающие рациональное использование и охрану водных объектов, а также сохранение водных биологических ресурсов (в том числе предотвращение попадания рыб и других водных биологических ресурсов в водозаборные сооружения) и среды их обитания, в том числе условий их размножения, нагула, путей миграции (при необходимости);</a:t>
            </a:r>
          </a:p>
          <a:p>
            <a:pPr marL="447675"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производственного экологического контроля (мониторинга) за характером изменения всех компонентов экосистемы при техническом перевооружении и эксплуатации объекта, а также при авариях;</a:t>
            </a:r>
          </a:p>
          <a:p>
            <a:pPr lvl="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и расчет затрат на реализацию природоохранных мероприятий и компенсационных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959" y="6453336"/>
            <a:ext cx="11280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Научно-технический совет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Росприроднадзоре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рассмотрению вопросов организации и проведения государственной экологической экспертизы</a:t>
            </a:r>
          </a:p>
        </p:txBody>
      </p:sp>
    </p:spTree>
    <p:extLst>
      <p:ext uri="{BB962C8B-B14F-4D97-AF65-F5344CB8AC3E}">
        <p14:creationId xmlns:p14="http://schemas.microsoft.com/office/powerpoint/2010/main" val="115996166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5174</TotalTime>
  <Words>1909</Words>
  <Application>Microsoft Office PowerPoint</Application>
  <PresentationFormat>Широкоэкранный</PresentationFormat>
  <Paragraphs>189</Paragraphs>
  <Slides>12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Times New Roman</vt:lpstr>
      <vt:lpstr>Соседство</vt:lpstr>
      <vt:lpstr>Презентация PowerPoint</vt:lpstr>
      <vt:lpstr>Понятия и определения</vt:lpstr>
      <vt:lpstr>Разработка и согласование документации (существующая схема)</vt:lpstr>
      <vt:lpstr>Объём документации (существующая схема)</vt:lpstr>
      <vt:lpstr>Предложение рабочей группы</vt:lpstr>
      <vt:lpstr>Предложение по составу документации</vt:lpstr>
      <vt:lpstr>Предложения по содержанию документации</vt:lpstr>
      <vt:lpstr>Предложения по содержанию документации</vt:lpstr>
      <vt:lpstr>Предложения по содержанию документации</vt:lpstr>
      <vt:lpstr>Предложения по содержанию документации</vt:lpstr>
      <vt:lpstr>Выводы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Федоров Владимир Владимирович</dc:creator>
  <cp:lastModifiedBy>123</cp:lastModifiedBy>
  <cp:revision>325</cp:revision>
  <cp:lastPrinted>2022-03-22T07:54:03Z</cp:lastPrinted>
  <dcterms:created xsi:type="dcterms:W3CDTF">2017-10-17T10:37:20Z</dcterms:created>
  <dcterms:modified xsi:type="dcterms:W3CDTF">2022-06-13T23:39:56Z</dcterms:modified>
</cp:coreProperties>
</file>